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67" r:id="rId3"/>
    <p:sldId id="266" r:id="rId4"/>
    <p:sldId id="257" r:id="rId5"/>
    <p:sldId id="272" r:id="rId6"/>
    <p:sldId id="258" r:id="rId7"/>
    <p:sldId id="273" r:id="rId8"/>
    <p:sldId id="259" r:id="rId9"/>
    <p:sldId id="274" r:id="rId10"/>
    <p:sldId id="268" r:id="rId11"/>
    <p:sldId id="260" r:id="rId12"/>
    <p:sldId id="276" r:id="rId13"/>
    <p:sldId id="261" r:id="rId14"/>
    <p:sldId id="262" r:id="rId15"/>
    <p:sldId id="275" r:id="rId16"/>
    <p:sldId id="269" r:id="rId17"/>
    <p:sldId id="270" r:id="rId18"/>
    <p:sldId id="265" r:id="rId19"/>
    <p:sldId id="279" r:id="rId20"/>
    <p:sldId id="263" r:id="rId21"/>
    <p:sldId id="271" r:id="rId22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5726" autoAdjust="0"/>
  </p:normalViewPr>
  <p:slideViewPr>
    <p:cSldViewPr>
      <p:cViewPr varScale="1">
        <p:scale>
          <a:sx n="71" d="100"/>
          <a:sy n="71" d="100"/>
        </p:scale>
        <p:origin x="-49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 bwMode="ltGray">
          <a:xfrm>
            <a:off x="0" y="0"/>
            <a:ext cx="9144000" cy="513556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Rectangle 4"/>
          <p:cNvSpPr/>
          <p:nvPr/>
        </p:nvSpPr>
        <p:spPr bwMode="invGray">
          <a:xfrm>
            <a:off x="0" y="5127625"/>
            <a:ext cx="9144000" cy="46038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3355848"/>
            <a:ext cx="8077200" cy="1673352"/>
          </a:xfrm>
        </p:spPr>
        <p:txBody>
          <a:bodyPr tIns="0" bIns="0" anchor="t"/>
          <a:lstStyle>
            <a:lvl1pPr algn="l">
              <a:defRPr sz="4700" b="1"/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1828800"/>
            <a:ext cx="8077200" cy="1499616"/>
          </a:xfrm>
        </p:spPr>
        <p:txBody>
          <a:bodyPr lIns="118872" tIns="0" rIns="45720" bIns="0" anchor="b"/>
          <a:lstStyle>
            <a:lvl1pPr marL="0" indent="0" algn="l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5EDBE3-8E4E-4998-88B0-72FEB5EA98A1}" type="datetimeFigureOut">
              <a:rPr lang="en-US"/>
              <a:pPr>
                <a:defRPr/>
              </a:pPr>
              <a:t>5/3/2012</a:t>
            </a:fld>
            <a:endParaRPr 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C34816-13AD-4B93-854E-DE0C05CAA52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B22D8C-79BC-4A80-9AB4-0B42B4BC2FDE}" type="datetimeFigureOut">
              <a:rPr lang="en-US"/>
              <a:pPr>
                <a:defRPr/>
              </a:pPr>
              <a:t>5/3/2012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E011FE-C3CB-4FC1-9D31-DF0D2D55292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 bwMode="invGray">
          <a:xfrm>
            <a:off x="6599238" y="0"/>
            <a:ext cx="46037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108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Rectangle 4"/>
          <p:cNvSpPr/>
          <p:nvPr/>
        </p:nvSpPr>
        <p:spPr bwMode="ltGray">
          <a:xfrm>
            <a:off x="6648450" y="0"/>
            <a:ext cx="2514600" cy="685800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81800" y="274640"/>
            <a:ext cx="1905000" cy="5851525"/>
          </a:xfrm>
        </p:spPr>
        <p:txBody>
          <a:bodyPr vert="eaVert"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04800"/>
            <a:ext cx="6019800" cy="5851525"/>
          </a:xfrm>
        </p:spPr>
        <p:txBody>
          <a:bodyPr vert="eaVert"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157411-858A-4D5F-B3D9-8260341F23B4}" type="datetimeFigureOut">
              <a:rPr lang="en-US"/>
              <a:pPr>
                <a:defRPr/>
              </a:pPr>
              <a:t>5/3/2012</a:t>
            </a:fld>
            <a:endParaRPr 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40013" y="6376988"/>
            <a:ext cx="3836987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A6FDEF-4920-4401-A20B-8F2DDC77FB7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252728"/>
          </a:xfrm>
        </p:spPr>
        <p:txBody>
          <a:bodyPr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0DB080-9DDF-4871-AB62-3BCED45070D0}" type="datetimeFigureOut">
              <a:rPr lang="en-US"/>
              <a:pPr>
                <a:defRPr/>
              </a:pPr>
              <a:t>5/3/2012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A9A420-7792-4D0C-BEE2-9BBFE3B988B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 bwMode="ltGray">
          <a:xfrm>
            <a:off x="0" y="0"/>
            <a:ext cx="9144000" cy="260191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Rectangle 4"/>
          <p:cNvSpPr/>
          <p:nvPr/>
        </p:nvSpPr>
        <p:spPr bwMode="invGray">
          <a:xfrm>
            <a:off x="0" y="2601913"/>
            <a:ext cx="9144000" cy="46037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9808" y="118872"/>
            <a:ext cx="8013192" cy="1636776"/>
          </a:xfrm>
        </p:spPr>
        <p:txBody>
          <a:bodyPr tIns="0" rIns="91440" bIns="0" anchor="b"/>
          <a:lstStyle>
            <a:lvl1pPr algn="l">
              <a:defRPr sz="4700" b="1" cap="none" baseline="0"/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40664" y="1828800"/>
            <a:ext cx="8022336" cy="685800"/>
          </a:xfrm>
        </p:spPr>
        <p:txBody>
          <a:bodyPr lIns="146304" tIns="0" rIns="45720" bIns="0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A9D2AC-3C69-4C22-8FB5-33E885BB3F20}" type="datetimeFigureOut">
              <a:rPr lang="en-US"/>
              <a:pPr>
                <a:defRPr/>
              </a:pPr>
              <a:t>5/3/2012</a:t>
            </a:fld>
            <a:endParaRPr 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038BB4-9DBC-47C7-806F-F548B41AC4E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73936"/>
            <a:ext cx="4038600" cy="4623816"/>
          </a:xfrm>
        </p:spPr>
        <p:txBody>
          <a:bodyPr lIns="9144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73936"/>
            <a:ext cx="4038600" cy="462381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70D8A0-5003-455B-875D-A550CA7CF1CB}" type="datetimeFigureOut">
              <a:rPr lang="en-US"/>
              <a:pPr>
                <a:defRPr/>
              </a:pPr>
              <a:t>5/3/2012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A78FD6-2A33-4BEA-9700-C903DE4CFE3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98987"/>
            <a:ext cx="4040188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49512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698987"/>
            <a:ext cx="4041775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49512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04C1FE-DF84-4FD7-8143-2502ACA0F512}" type="datetimeFigureOut">
              <a:rPr lang="en-US"/>
              <a:pPr>
                <a:defRPr/>
              </a:pPr>
              <a:t>5/3/2012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4CB2CC-9294-4700-BA27-24BC5CADBDB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624C16-44E3-4C6A-AB50-03471D01A58D}" type="datetimeFigureOut">
              <a:rPr lang="en-US"/>
              <a:pPr>
                <a:defRPr/>
              </a:pPr>
              <a:t>5/3/2012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B5E2DF-AB50-4C86-B538-5068F84E242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A1C404-BFC8-4A72-9555-44767C9AF24B}" type="datetimeFigureOut">
              <a:rPr lang="en-US"/>
              <a:pPr>
                <a:defRPr/>
              </a:pPr>
              <a:t>5/3/2012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7A6B71-2779-4686-8CF6-9ECA904516C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 bwMode="invGray">
          <a:xfrm>
            <a:off x="2855913" y="0"/>
            <a:ext cx="46037" cy="145415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Rectangle 5"/>
          <p:cNvSpPr/>
          <p:nvPr/>
        </p:nvSpPr>
        <p:spPr bwMode="invGray">
          <a:xfrm>
            <a:off x="2855913" y="0"/>
            <a:ext cx="46037" cy="145415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838" y="152400"/>
            <a:ext cx="2523744" cy="978408"/>
          </a:xfrm>
        </p:spPr>
        <p:txBody>
          <a:bodyPr lIns="73152" bIns="0" anchor="b"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19377" y="1743133"/>
            <a:ext cx="5920641" cy="45588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838" y="1730018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9ACCD2-BF5A-4C1B-A3ED-F1BD32C649EB}" type="datetimeFigureOut">
              <a:rPr lang="en-US"/>
              <a:pPr>
                <a:defRPr/>
              </a:pPr>
              <a:t>5/3/2012</a:t>
            </a:fld>
            <a:endParaRPr lang="en-US"/>
          </a:p>
        </p:txBody>
      </p:sp>
      <p:sp>
        <p:nvSpPr>
          <p:cNvPr id="8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920857-2E58-4112-B2B5-7697351432C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2855913" y="0"/>
            <a:ext cx="46037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Rectangle 5"/>
          <p:cNvSpPr/>
          <p:nvPr/>
        </p:nvSpPr>
        <p:spPr bwMode="invGray">
          <a:xfrm>
            <a:off x="2855913" y="0"/>
            <a:ext cx="46037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4592" y="155448"/>
            <a:ext cx="2525150" cy="978408"/>
          </a:xfrm>
        </p:spPr>
        <p:txBody>
          <a:bodyPr lIns="73152" bIns="0" anchor="b"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903805" y="1484808"/>
            <a:ext cx="6247397" cy="5373192"/>
          </a:xfrm>
          <a:solidFill>
            <a:schemeClr val="bg2">
              <a:shade val="75000"/>
            </a:schemeClr>
          </a:solidFill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  <a:extLst/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4592" y="1728216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>
          <a:xfrm>
            <a:off x="165100" y="1169988"/>
            <a:ext cx="2522538" cy="201612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1F8C0FD-7FAB-4ACE-B39F-28FF5AB32AF6}" type="datetimeFigureOut">
              <a:rPr lang="en-US"/>
              <a:pPr>
                <a:defRPr/>
              </a:pPr>
              <a:t>5/3/2012</a:t>
            </a:fld>
            <a:endParaRPr lang="en-US"/>
          </a:p>
        </p:txBody>
      </p:sp>
      <p:sp>
        <p:nvSpPr>
          <p:cNvPr id="8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35300" y="1169988"/>
            <a:ext cx="5194300" cy="201612"/>
          </a:xfrm>
        </p:spPr>
        <p:txBody>
          <a:bodyPr/>
          <a:lstStyle>
            <a:lvl1pPr>
              <a:defRPr>
                <a:solidFill>
                  <a:schemeClr val="bg1">
                    <a:shade val="50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339138" y="1169988"/>
            <a:ext cx="733425" cy="201612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4DDC04-92A6-4339-85A8-454DFB750DF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 bwMode="invGray">
          <a:xfrm>
            <a:off x="0" y="1436688"/>
            <a:ext cx="9144000" cy="4445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Rectangle 6"/>
          <p:cNvSpPr/>
          <p:nvPr/>
        </p:nvSpPr>
        <p:spPr bwMode="ltGray">
          <a:xfrm>
            <a:off x="0" y="0"/>
            <a:ext cx="9144000" cy="143351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50950"/>
          </a:xfrm>
          <a:prstGeom prst="rect">
            <a:avLst/>
          </a:prstGeom>
        </p:spPr>
        <p:txBody>
          <a:bodyPr vert="horz" lIns="91440" rIns="45720" rtlCol="0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029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774825"/>
            <a:ext cx="8229600" cy="4625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54864" tIns="9144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477000"/>
            <a:ext cx="2133600" cy="274638"/>
          </a:xfrm>
          <a:prstGeom prst="rect">
            <a:avLst/>
          </a:prstGeom>
        </p:spPr>
        <p:txBody>
          <a:bodyPr vert="horz" lIns="109728" rIns="45720" bIns="0" rtlCol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tx1">
                    <a:tint val="95000"/>
                  </a:schemeClr>
                </a:solidFill>
                <a:latin typeface="+mn-lt"/>
              </a:defRPr>
            </a:lvl1pPr>
            <a:extLst/>
          </a:lstStyle>
          <a:p>
            <a:pPr>
              <a:defRPr/>
            </a:pPr>
            <a:fld id="{51F1FD5C-3C42-4A34-A6E6-D882036D8102}" type="datetimeFigureOut">
              <a:rPr lang="en-US"/>
              <a:pPr>
                <a:defRPr/>
              </a:pPr>
              <a:t>5/3/2012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640013" y="6477000"/>
            <a:ext cx="5508625" cy="274638"/>
          </a:xfrm>
          <a:prstGeom prst="rect">
            <a:avLst/>
          </a:prstGeom>
        </p:spPr>
        <p:txBody>
          <a:bodyPr vert="horz" lIns="45720" rIns="45720" bIns="0" rtlCol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1">
                    <a:tint val="95000"/>
                  </a:schemeClr>
                </a:solidFill>
                <a:latin typeface="+mn-lt"/>
              </a:defRPr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04200" y="6477000"/>
            <a:ext cx="733425" cy="274638"/>
          </a:xfrm>
          <a:prstGeom prst="rect">
            <a:avLst/>
          </a:prstGeom>
        </p:spPr>
        <p:txBody>
          <a:bodyPr vert="horz" bIns="0" rtlCol="0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tx1">
                    <a:tint val="95000"/>
                  </a:schemeClr>
                </a:solidFill>
                <a:latin typeface="+mn-lt"/>
              </a:defRPr>
            </a:lvl1pPr>
            <a:extLst/>
          </a:lstStyle>
          <a:p>
            <a:pPr>
              <a:defRPr/>
            </a:pPr>
            <a:fld id="{8FFA3241-7DE7-4013-8337-462ACB9F014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94" r:id="rId2"/>
    <p:sldLayoutId id="2147483696" r:id="rId3"/>
    <p:sldLayoutId id="2147483693" r:id="rId4"/>
    <p:sldLayoutId id="2147483692" r:id="rId5"/>
    <p:sldLayoutId id="2147483691" r:id="rId6"/>
    <p:sldLayoutId id="2147483697" r:id="rId7"/>
    <p:sldLayoutId id="2147483698" r:id="rId8"/>
    <p:sldLayoutId id="2147483699" r:id="rId9"/>
    <p:sldLayoutId id="2147483690" r:id="rId10"/>
    <p:sldLayoutId id="2147483700" r:id="rId11"/>
  </p:sldLayoutIdLst>
  <p:txStyles>
    <p:titleStyle>
      <a:lvl1pPr algn="l" rtl="0" fontAlgn="base">
        <a:spcBef>
          <a:spcPct val="0"/>
        </a:spcBef>
        <a:spcAft>
          <a:spcPct val="0"/>
        </a:spcAft>
        <a:defRPr sz="4500" b="1" kern="1200">
          <a:solidFill>
            <a:srgbClr val="FFC800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500" b="1">
          <a:solidFill>
            <a:srgbClr val="FFC800"/>
          </a:solidFill>
          <a:latin typeface="Corbel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4500" b="1">
          <a:solidFill>
            <a:srgbClr val="FFC800"/>
          </a:solidFill>
          <a:latin typeface="Corbel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4500" b="1">
          <a:solidFill>
            <a:srgbClr val="FFC800"/>
          </a:solidFill>
          <a:latin typeface="Corbel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4500" b="1">
          <a:solidFill>
            <a:srgbClr val="FFC800"/>
          </a:solidFill>
          <a:latin typeface="Corbe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500" b="1">
          <a:solidFill>
            <a:srgbClr val="FFC800"/>
          </a:solidFill>
          <a:latin typeface="Corbe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500" b="1">
          <a:solidFill>
            <a:srgbClr val="FFC800"/>
          </a:solidFill>
          <a:latin typeface="Corbe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500" b="1">
          <a:solidFill>
            <a:srgbClr val="FFC800"/>
          </a:solidFill>
          <a:latin typeface="Corbe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500" b="1">
          <a:solidFill>
            <a:srgbClr val="FFC800"/>
          </a:solidFill>
          <a:latin typeface="Corbel" pitchFamily="34" charset="0"/>
        </a:defRPr>
      </a:lvl9pPr>
      <a:extLst/>
    </p:titleStyle>
    <p:bodyStyle>
      <a:lvl1pPr marL="438150" indent="-319088" algn="l" rtl="0" fontAlgn="base">
        <a:spcBef>
          <a:spcPct val="0"/>
        </a:spcBef>
        <a:spcAft>
          <a:spcPct val="0"/>
        </a:spcAft>
        <a:buClr>
          <a:schemeClr val="accent1"/>
        </a:buClr>
        <a:buSzPct val="80000"/>
        <a:buFont typeface="Wingdings 2" pitchFamily="18" charset="2"/>
        <a:buChar char="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0250" indent="-273050" algn="l" rtl="0" fontAlgn="base">
        <a:spcBef>
          <a:spcPct val="20000"/>
        </a:spcBef>
        <a:spcAft>
          <a:spcPct val="0"/>
        </a:spcAft>
        <a:buClr>
          <a:schemeClr val="accent2"/>
        </a:buClr>
        <a:buSzPct val="90000"/>
        <a:buFont typeface="Wingdings" pitchFamily="2" charset="2"/>
        <a:buChar char="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95363" indent="-228600" algn="l" rtl="0" fontAlgn="base">
        <a:spcBef>
          <a:spcPct val="20000"/>
        </a:spcBef>
        <a:spcAft>
          <a:spcPct val="0"/>
        </a:spcAft>
        <a:buClr>
          <a:srgbClr val="E66C7D"/>
        </a:buClr>
        <a:buFont typeface="Arial" charset="0"/>
        <a:buChar char="▪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16025" indent="-182563" algn="l" rtl="0" fontAlgn="base">
        <a:spcBef>
          <a:spcPct val="20000"/>
        </a:spcBef>
        <a:spcAft>
          <a:spcPct val="0"/>
        </a:spcAft>
        <a:buClr>
          <a:srgbClr val="6BB76D"/>
        </a:buClr>
        <a:buFont typeface="Arial" charset="0"/>
        <a:buChar char="▪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25575" indent="-182563" algn="l" rtl="0" fontAlgn="base">
        <a:spcBef>
          <a:spcPct val="20000"/>
        </a:spcBef>
        <a:spcAft>
          <a:spcPct val="0"/>
        </a:spcAft>
        <a:buClr>
          <a:srgbClr val="E88651"/>
        </a:buClr>
        <a:buFont typeface="Wingdings 3" pitchFamily="18" charset="2"/>
        <a:buChar char=""/>
        <a:defRPr lang="en-US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27632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ct val="20000"/>
        </a:spcBef>
        <a:buClr>
          <a:schemeClr val="accent1"/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ct val="20000"/>
        </a:spcBef>
        <a:buClr>
          <a:schemeClr val="accent2"/>
        </a:buClr>
        <a:buFont typeface="Wingdings 2" pitchFamily="18" charset="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231136" indent="-182880" algn="l" rtl="0" eaLnBrk="1" latinLnBrk="0" hangingPunct="1">
        <a:spcBef>
          <a:spcPct val="20000"/>
        </a:spcBef>
        <a:buClr>
          <a:schemeClr val="accent3"/>
        </a:buClr>
        <a:buFont typeface="Wingdings 2" pitchFamily="18" charset="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sz="9600" dirty="0" smtClean="0">
                <a:solidFill>
                  <a:schemeClr val="accent1">
                    <a:satMod val="1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Ender’s Game</a:t>
            </a:r>
            <a:endParaRPr lang="en-US" sz="9600" dirty="0">
              <a:solidFill>
                <a:schemeClr val="accent1">
                  <a:satMod val="1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195" name="Subtitle 2"/>
          <p:cNvSpPr>
            <a:spLocks noGrp="1"/>
          </p:cNvSpPr>
          <p:nvPr>
            <p:ph type="subTitle" idx="1"/>
          </p:nvPr>
        </p:nvSpPr>
        <p:spPr>
          <a:xfrm>
            <a:off x="685800" y="1828800"/>
            <a:ext cx="8077200" cy="1500188"/>
          </a:xfrm>
        </p:spPr>
        <p:txBody>
          <a:bodyPr/>
          <a:lstStyle/>
          <a:p>
            <a:r>
              <a:rPr lang="en-US" sz="4800" smtClean="0"/>
              <a:t>Discussion – Chapters 4,5,6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en-CA" sz="11500" dirty="0" smtClean="0"/>
              <a:t>Chapter 5</a:t>
            </a:r>
            <a:endParaRPr lang="en-CA" sz="11500" dirty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 dirty="0"/>
          </a:p>
        </p:txBody>
      </p:sp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67744" y="188640"/>
            <a:ext cx="2447925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32040" y="188640"/>
            <a:ext cx="2448271" cy="3389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sz="6600" dirty="0" smtClean="0">
                <a:solidFill>
                  <a:schemeClr val="accent1">
                    <a:satMod val="150000"/>
                  </a:schemeClr>
                </a:solidFill>
              </a:rPr>
              <a:t>Chapter 5</a:t>
            </a:r>
            <a:endParaRPr lang="en-US" sz="6600" dirty="0">
              <a:solidFill>
                <a:schemeClr val="accent1">
                  <a:satMod val="150000"/>
                </a:schemeClr>
              </a:solidFill>
            </a:endParaRPr>
          </a:p>
        </p:txBody>
      </p:sp>
      <p:sp>
        <p:nvSpPr>
          <p:cNvPr id="1229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5400" smtClean="0"/>
              <a:t>What kinds of “Games” are being played at Battle School?</a:t>
            </a:r>
          </a:p>
          <a:p>
            <a:endParaRPr lang="en-US" smtClean="0"/>
          </a:p>
          <a:p>
            <a:pPr lvl="1"/>
            <a:r>
              <a:rPr lang="en-US" smtClean="0"/>
              <a:t>N.B.: there are a lot!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sz="6600" dirty="0" smtClean="0">
                <a:solidFill>
                  <a:schemeClr val="accent1">
                    <a:satMod val="150000"/>
                  </a:schemeClr>
                </a:solidFill>
              </a:rPr>
              <a:t>Chapter 5</a:t>
            </a:r>
            <a:endParaRPr lang="en-US" sz="6600" dirty="0">
              <a:solidFill>
                <a:schemeClr val="accent1">
                  <a:satMod val="150000"/>
                </a:schemeClr>
              </a:solidFill>
            </a:endParaRPr>
          </a:p>
        </p:txBody>
      </p:sp>
      <p:sp>
        <p:nvSpPr>
          <p:cNvPr id="1229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4000" dirty="0" smtClean="0"/>
              <a:t>What’s a “</a:t>
            </a:r>
            <a:r>
              <a:rPr lang="en-US" sz="4000" dirty="0" err="1" smtClean="0"/>
              <a:t>Launchie</a:t>
            </a:r>
            <a:r>
              <a:rPr lang="en-US" sz="4000" dirty="0" smtClean="0"/>
              <a:t>?”</a:t>
            </a:r>
          </a:p>
          <a:p>
            <a:endParaRPr lang="en-US" sz="1100" dirty="0" smtClean="0"/>
          </a:p>
          <a:p>
            <a:r>
              <a:rPr lang="en-US" sz="4000" dirty="0" smtClean="0"/>
              <a:t>What does “icing-out” mean?</a:t>
            </a:r>
          </a:p>
          <a:p>
            <a:endParaRPr lang="en-US" sz="1100" dirty="0" smtClean="0"/>
          </a:p>
          <a:p>
            <a:r>
              <a:rPr lang="en-US" sz="4000" dirty="0" smtClean="0"/>
              <a:t>Why is Ender’s name suddenly interesting?</a:t>
            </a:r>
          </a:p>
          <a:p>
            <a:endParaRPr lang="en-US" sz="1100" dirty="0" smtClean="0"/>
          </a:p>
          <a:p>
            <a:r>
              <a:rPr lang="en-US" sz="4000" dirty="0" smtClean="0"/>
              <a:t>What does Ender learn from Mick?</a:t>
            </a:r>
          </a:p>
          <a:p>
            <a:endParaRPr lang="en-US" sz="1100" dirty="0" smtClean="0"/>
          </a:p>
          <a:p>
            <a:r>
              <a:rPr lang="en-US" sz="4000" dirty="0" smtClean="0"/>
              <a:t>What’s a “</a:t>
            </a:r>
            <a:r>
              <a:rPr lang="en-US" sz="4000" dirty="0" err="1" smtClean="0"/>
              <a:t>holo</a:t>
            </a:r>
            <a:r>
              <a:rPr lang="en-US" sz="4000" dirty="0" smtClean="0"/>
              <a:t>?”</a:t>
            </a:r>
          </a:p>
          <a:p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500"/>
                                        <p:tgtEl>
                                          <p:spTgt spid="122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1229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229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29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229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sz="6600" dirty="0" smtClean="0">
                <a:solidFill>
                  <a:schemeClr val="accent1">
                    <a:satMod val="150000"/>
                  </a:schemeClr>
                </a:solidFill>
              </a:rPr>
              <a:t>Chapter 5</a:t>
            </a:r>
            <a:endParaRPr lang="en-US" sz="6600" dirty="0">
              <a:solidFill>
                <a:schemeClr val="accent1">
                  <a:satMod val="150000"/>
                </a:schemeClr>
              </a:solidFill>
            </a:endParaRPr>
          </a:p>
        </p:txBody>
      </p:sp>
      <p:sp>
        <p:nvSpPr>
          <p:cNvPr id="1331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5400" dirty="0" smtClean="0"/>
              <a:t>Why are “Heroes” not expected to feel homesick?</a:t>
            </a:r>
          </a:p>
          <a:p>
            <a:endParaRPr lang="en-US" sz="1000" dirty="0" smtClean="0"/>
          </a:p>
          <a:p>
            <a:r>
              <a:rPr lang="en-US" sz="5400" dirty="0" smtClean="0"/>
              <a:t>What exactly are “Heroes” supposed to be like?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3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3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sz="6600" dirty="0" smtClean="0">
                <a:solidFill>
                  <a:schemeClr val="accent1">
                    <a:satMod val="150000"/>
                  </a:schemeClr>
                </a:solidFill>
              </a:rPr>
              <a:t>Chapter 5</a:t>
            </a:r>
            <a:endParaRPr lang="en-US" sz="6600" dirty="0">
              <a:solidFill>
                <a:schemeClr val="accent1">
                  <a:satMod val="150000"/>
                </a:schemeClr>
              </a:solidFill>
            </a:endParaRPr>
          </a:p>
        </p:txBody>
      </p:sp>
      <p:sp>
        <p:nvSpPr>
          <p:cNvPr id="1433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88900" indent="0">
              <a:buNone/>
            </a:pPr>
            <a:r>
              <a:rPr lang="en-US" sz="4400" dirty="0" smtClean="0"/>
              <a:t>"He can have friends. It's parents he can't have" </a:t>
            </a:r>
            <a:r>
              <a:rPr lang="en-US" sz="2400" dirty="0" smtClean="0"/>
              <a:t>(Card, p. 38).</a:t>
            </a:r>
            <a:endParaRPr lang="en-US" sz="4400" dirty="0" smtClean="0"/>
          </a:p>
          <a:p>
            <a:endParaRPr lang="en-US" sz="4400" dirty="0" smtClean="0"/>
          </a:p>
          <a:p>
            <a:r>
              <a:rPr lang="en-US" sz="4400" dirty="0" smtClean="0"/>
              <a:t>Why does Graff do this?</a:t>
            </a:r>
          </a:p>
          <a:p>
            <a:endParaRPr lang="en-US" sz="1000" dirty="0" smtClean="0"/>
          </a:p>
          <a:p>
            <a:endParaRPr lang="en-US" sz="1050" dirty="0" smtClean="0"/>
          </a:p>
          <a:p>
            <a:r>
              <a:rPr lang="en-US" sz="4400" dirty="0" smtClean="0"/>
              <a:t>Why does he want Ender to grow up without role models? </a:t>
            </a:r>
          </a:p>
          <a:p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143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sz="6600" dirty="0" smtClean="0">
                <a:solidFill>
                  <a:schemeClr val="accent1">
                    <a:satMod val="150000"/>
                  </a:schemeClr>
                </a:solidFill>
              </a:rPr>
              <a:t>Chapter 5</a:t>
            </a:r>
            <a:endParaRPr lang="en-US" sz="6600" dirty="0">
              <a:solidFill>
                <a:schemeClr val="accent1">
                  <a:satMod val="150000"/>
                </a:schemeClr>
              </a:solidFill>
            </a:endParaRPr>
          </a:p>
        </p:txBody>
      </p:sp>
      <p:sp>
        <p:nvSpPr>
          <p:cNvPr id="1433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sz="3600" b="1" u="sng" dirty="0" smtClean="0"/>
              <a:t>Parents? What do they do for their kids: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en-CA" sz="11500" dirty="0" smtClean="0"/>
              <a:t>Chapter 6</a:t>
            </a:r>
            <a:endParaRPr lang="en-CA" sz="11500" dirty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>
          <a:xfrm>
            <a:off x="539552" y="5157192"/>
            <a:ext cx="8077200" cy="1499616"/>
          </a:xfrm>
        </p:spPr>
        <p:txBody>
          <a:bodyPr anchor="ctr"/>
          <a:lstStyle/>
          <a:p>
            <a:r>
              <a:rPr lang="en-CA" sz="4800" dirty="0" smtClean="0"/>
              <a:t>The Giant’s Drink</a:t>
            </a:r>
            <a:endParaRPr lang="en-CA" sz="4800" dirty="0"/>
          </a:p>
        </p:txBody>
      </p:sp>
      <p:pic>
        <p:nvPicPr>
          <p:cNvPr id="317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3968" y="188640"/>
            <a:ext cx="4457700" cy="3467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CA" sz="7200" dirty="0" smtClean="0"/>
              <a:t>Chapter 6</a:t>
            </a:r>
            <a:endParaRPr lang="en-CA" sz="7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CA" sz="4000" dirty="0" smtClean="0"/>
              <a:t>At the very beginning, who is talking?</a:t>
            </a:r>
          </a:p>
          <a:p>
            <a:pPr>
              <a:buNone/>
            </a:pPr>
            <a:endParaRPr lang="en-CA" sz="4000" dirty="0" smtClean="0"/>
          </a:p>
          <a:p>
            <a:pPr>
              <a:buNone/>
            </a:pPr>
            <a:r>
              <a:rPr lang="en-CA" sz="4000" dirty="0" smtClean="0"/>
              <a:t>“It’s an order. Hold him where he is until we see how he handles things with his launch group. Graff, you give me ulcers” (Card, p.55).</a:t>
            </a:r>
            <a:endParaRPr lang="en-US" sz="4000" dirty="0" smtClean="0"/>
          </a:p>
          <a:p>
            <a:endParaRPr lang="en-CA" sz="4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sz="6600" dirty="0" smtClean="0">
                <a:solidFill>
                  <a:schemeClr val="accent1">
                    <a:satMod val="150000"/>
                  </a:schemeClr>
                </a:solidFill>
              </a:rPr>
              <a:t>Chapter 6</a:t>
            </a:r>
            <a:endParaRPr lang="en-US" sz="6600" dirty="0">
              <a:solidFill>
                <a:schemeClr val="accent1">
                  <a:satMod val="150000"/>
                </a:schemeClr>
              </a:solidFill>
            </a:endParaRPr>
          </a:p>
        </p:txBody>
      </p:sp>
      <p:sp>
        <p:nvSpPr>
          <p:cNvPr id="1741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sz="6000" dirty="0" smtClean="0"/>
              <a:t>"That launch is sick, and [Ender] is the source of the disease" </a:t>
            </a:r>
            <a:r>
              <a:rPr lang="en-US" sz="2400" dirty="0" smtClean="0"/>
              <a:t>(Card, p.55). </a:t>
            </a:r>
            <a:endParaRPr lang="en-US" sz="6000" dirty="0" smtClean="0"/>
          </a:p>
        </p:txBody>
      </p:sp>
      <p:sp>
        <p:nvSpPr>
          <p:cNvPr id="4" name="Rectangle 3"/>
          <p:cNvSpPr/>
          <p:nvPr/>
        </p:nvSpPr>
        <p:spPr>
          <a:xfrm rot="20357218">
            <a:off x="497810" y="2321007"/>
            <a:ext cx="8148384" cy="221599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138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Metaphor</a:t>
            </a:r>
            <a:endParaRPr lang="en-US" sz="138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CA" sz="7200" dirty="0" smtClean="0"/>
              <a:t>Chapter 6</a:t>
            </a:r>
            <a:endParaRPr lang="en-CA" sz="7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sz="4000" dirty="0" smtClean="0"/>
              <a:t>What is the Battle room?</a:t>
            </a:r>
          </a:p>
          <a:p>
            <a:endParaRPr lang="en-CA" sz="1000" dirty="0" smtClean="0"/>
          </a:p>
          <a:p>
            <a:r>
              <a:rPr lang="en-CA" sz="4000" dirty="0" smtClean="0"/>
              <a:t>What happens between Ender and Alai?</a:t>
            </a:r>
          </a:p>
          <a:p>
            <a:endParaRPr lang="en-CA" sz="1000" dirty="0" smtClean="0"/>
          </a:p>
          <a:p>
            <a:r>
              <a:rPr lang="en-CA" sz="4000" dirty="0" smtClean="0"/>
              <a:t>Why was Alai chosen as the “leader” of the </a:t>
            </a:r>
            <a:r>
              <a:rPr lang="en-CA" sz="4000" dirty="0" err="1" smtClean="0"/>
              <a:t>launchies</a:t>
            </a:r>
            <a:r>
              <a:rPr lang="en-CA" sz="4000" dirty="0" smtClean="0"/>
              <a:t>?</a:t>
            </a:r>
          </a:p>
          <a:p>
            <a:endParaRPr lang="en-CA" sz="1000" dirty="0" smtClean="0"/>
          </a:p>
          <a:p>
            <a:r>
              <a:rPr lang="en-US" sz="4000" dirty="0" smtClean="0"/>
              <a:t>What does Ender learn about leadership from watching Alai?</a:t>
            </a:r>
          </a:p>
          <a:p>
            <a:endParaRPr lang="en-CA" sz="40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C:\Documents and Settings\Staff\Desktop\ws_Rocket_launch_night_1280x102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8355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sz="6000" dirty="0" smtClean="0">
                <a:solidFill>
                  <a:schemeClr val="accent1">
                    <a:satMod val="150000"/>
                  </a:schemeClr>
                </a:solidFill>
              </a:rPr>
              <a:t>Chapter 6</a:t>
            </a:r>
            <a:endParaRPr lang="en-US" sz="6000" dirty="0">
              <a:solidFill>
                <a:schemeClr val="accent1">
                  <a:satMod val="150000"/>
                </a:schemeClr>
              </a:solidFill>
            </a:endParaRPr>
          </a:p>
        </p:txBody>
      </p:sp>
      <p:sp>
        <p:nvSpPr>
          <p:cNvPr id="1536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sz="4400" dirty="0" smtClean="0"/>
              <a:t>What do think is going on with the game </a:t>
            </a:r>
            <a:r>
              <a:rPr lang="en-US" sz="4400" i="1" dirty="0" smtClean="0"/>
              <a:t>The Giant’s Drink</a:t>
            </a:r>
            <a:r>
              <a:rPr lang="en-US" sz="4400" dirty="0" smtClean="0"/>
              <a:t>?</a:t>
            </a:r>
          </a:p>
          <a:p>
            <a:endParaRPr lang="en-US" sz="1400" dirty="0" smtClean="0"/>
          </a:p>
          <a:p>
            <a:r>
              <a:rPr lang="en-US" sz="4000" dirty="0" smtClean="0"/>
              <a:t>Who was </a:t>
            </a:r>
            <a:r>
              <a:rPr lang="en-US" sz="4000" dirty="0" err="1" smtClean="0"/>
              <a:t>Pinaul</a:t>
            </a:r>
            <a:r>
              <a:rPr lang="en-US" sz="4000" dirty="0" smtClean="0"/>
              <a:t>?</a:t>
            </a:r>
          </a:p>
          <a:p>
            <a:r>
              <a:rPr lang="en-US" sz="4000" dirty="0" smtClean="0"/>
              <a:t>What effect does the game have on Ender?</a:t>
            </a:r>
            <a:endParaRPr lang="en-US" sz="1800" dirty="0" smtClean="0"/>
          </a:p>
          <a:p>
            <a:r>
              <a:rPr lang="en-US" sz="4000" dirty="0" smtClean="0"/>
              <a:t>How does the game teach the soldiers about choice?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3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3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3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3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3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3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539552" y="4653136"/>
            <a:ext cx="8013192" cy="1636776"/>
          </a:xfrm>
        </p:spPr>
        <p:txBody>
          <a:bodyPr/>
          <a:lstStyle/>
          <a:p>
            <a:r>
              <a:rPr lang="en-CA" dirty="0" smtClean="0"/>
              <a:t>Thank-You</a:t>
            </a:r>
            <a:endParaRPr lang="en-CA" dirty="0"/>
          </a:p>
        </p:txBody>
      </p:sp>
      <p:pic>
        <p:nvPicPr>
          <p:cNvPr id="1026" name="Picture 2" descr="C:\Documents and Settings\LMAC\My Documents\My Pictures\Comics\409156_314600941917192_100001018675096_907246_1317508440_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18361" y="332656"/>
            <a:ext cx="7825775" cy="51845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en-CA" sz="13800" dirty="0" smtClean="0"/>
              <a:t>Chapter 4</a:t>
            </a:r>
            <a:endParaRPr lang="en-CA" sz="13800" dirty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>
          <a:xfrm>
            <a:off x="685800" y="1828800"/>
            <a:ext cx="8278688" cy="1499616"/>
          </a:xfrm>
        </p:spPr>
        <p:txBody>
          <a:bodyPr/>
          <a:lstStyle/>
          <a:p>
            <a:r>
              <a:rPr lang="en-CA" dirty="0" smtClean="0"/>
              <a:t>“Ten…Nine…Eight…Seven…Six…Five…Four…Three…Two…One…LAUNCH!”</a:t>
            </a:r>
            <a:endParaRPr lang="en-C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sz="6600" dirty="0" smtClean="0">
                <a:solidFill>
                  <a:schemeClr val="accent1">
                    <a:satMod val="150000"/>
                  </a:schemeClr>
                </a:solidFill>
              </a:rPr>
              <a:t>Chapter 4</a:t>
            </a:r>
            <a:endParaRPr lang="en-US" sz="6600" dirty="0">
              <a:solidFill>
                <a:schemeClr val="accent1">
                  <a:satMod val="150000"/>
                </a:schemeClr>
              </a:solidFill>
            </a:endParaRPr>
          </a:p>
        </p:txBody>
      </p:sp>
      <p:sp>
        <p:nvSpPr>
          <p:cNvPr id="921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84138" indent="0">
              <a:buNone/>
            </a:pPr>
            <a:r>
              <a:rPr lang="en-US" sz="4800" dirty="0" smtClean="0"/>
              <a:t>"Isolate him enough that he remains creative - otherwise he adopt the system and we'll lose him"  (Card, p.27).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sz="6600" dirty="0" smtClean="0">
                <a:solidFill>
                  <a:schemeClr val="accent1">
                    <a:satMod val="150000"/>
                  </a:schemeClr>
                </a:solidFill>
              </a:rPr>
              <a:t>Chapter 4</a:t>
            </a:r>
            <a:endParaRPr lang="en-US" sz="6600" dirty="0">
              <a:solidFill>
                <a:schemeClr val="accent1">
                  <a:satMod val="150000"/>
                </a:schemeClr>
              </a:solidFill>
            </a:endParaRPr>
          </a:p>
        </p:txBody>
      </p:sp>
      <p:sp>
        <p:nvSpPr>
          <p:cNvPr id="9219" name="Content Placeholder 2"/>
          <p:cNvSpPr>
            <a:spLocks noGrp="1"/>
          </p:cNvSpPr>
          <p:nvPr>
            <p:ph idx="1"/>
          </p:nvPr>
        </p:nvSpPr>
        <p:spPr>
          <a:xfrm>
            <a:off x="467544" y="1628800"/>
            <a:ext cx="8229600" cy="4625975"/>
          </a:xfrm>
        </p:spPr>
        <p:txBody>
          <a:bodyPr/>
          <a:lstStyle/>
          <a:p>
            <a:pPr marL="363538" indent="-279400">
              <a:tabLst>
                <a:tab pos="538163" algn="l"/>
              </a:tabLst>
            </a:pPr>
            <a:r>
              <a:rPr lang="en-US" sz="4000" dirty="0" smtClean="0"/>
              <a:t> How many kids made it into Battle school this year?</a:t>
            </a:r>
          </a:p>
          <a:p>
            <a:pPr marL="363538" indent="-279400">
              <a:tabLst>
                <a:tab pos="538163" algn="l"/>
              </a:tabLst>
            </a:pPr>
            <a:endParaRPr lang="en-US" sz="1000" dirty="0" smtClean="0"/>
          </a:p>
          <a:p>
            <a:pPr marL="363538" indent="-279400">
              <a:tabLst>
                <a:tab pos="363538" algn="l"/>
              </a:tabLst>
            </a:pPr>
            <a:r>
              <a:rPr lang="en-US" sz="4000" dirty="0" smtClean="0"/>
              <a:t> What are some of the other clues Battle school is important to the entire planet?</a:t>
            </a:r>
          </a:p>
          <a:p>
            <a:pPr marL="363538" indent="-279400">
              <a:tabLst>
                <a:tab pos="363538" algn="l"/>
              </a:tabLst>
            </a:pPr>
            <a:endParaRPr lang="en-US" sz="1000" dirty="0" smtClean="0"/>
          </a:p>
          <a:p>
            <a:pPr marL="363538" indent="-279400">
              <a:tabLst>
                <a:tab pos="363538" algn="l"/>
              </a:tabLst>
            </a:pPr>
            <a:r>
              <a:rPr lang="en-US" sz="4000" dirty="0" smtClean="0"/>
              <a:t> Does that help explain why it is such a big deal?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500"/>
                                        <p:tgtEl>
                                          <p:spTgt spid="92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sz="6000" dirty="0" smtClean="0">
                <a:solidFill>
                  <a:schemeClr val="accent1">
                    <a:satMod val="150000"/>
                  </a:schemeClr>
                </a:solidFill>
              </a:rPr>
              <a:t>Chapter 4</a:t>
            </a:r>
            <a:endParaRPr lang="en-US" sz="6000" dirty="0">
              <a:solidFill>
                <a:schemeClr val="accent1">
                  <a:satMod val="150000"/>
                </a:schemeClr>
              </a:solidFill>
            </a:endParaRPr>
          </a:p>
        </p:txBody>
      </p:sp>
      <p:sp>
        <p:nvSpPr>
          <p:cNvPr id="1024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84138" indent="0">
              <a:buNone/>
            </a:pPr>
            <a:r>
              <a:rPr lang="en-US" sz="4000" dirty="0" smtClean="0"/>
              <a:t>“He did not </a:t>
            </a:r>
            <a:r>
              <a:rPr lang="en-US" sz="4000" smtClean="0"/>
              <a:t>know its significance at the time. Later he would remember that it was even before he left Earth that he thought of it as a planet, like any other, </a:t>
            </a:r>
            <a:r>
              <a:rPr lang="en-US" sz="4000" dirty="0" smtClean="0"/>
              <a:t>not particularly his own” (Card, p. 30).</a:t>
            </a:r>
          </a:p>
        </p:txBody>
      </p:sp>
      <p:sp>
        <p:nvSpPr>
          <p:cNvPr id="4" name="Rectangle 3"/>
          <p:cNvSpPr/>
          <p:nvPr/>
        </p:nvSpPr>
        <p:spPr>
          <a:xfrm rot="19941709">
            <a:off x="688568" y="2767282"/>
            <a:ext cx="7766870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80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Foreshadowing</a:t>
            </a:r>
            <a:endParaRPr lang="en-US" sz="80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sz="6600" dirty="0" smtClean="0">
                <a:solidFill>
                  <a:schemeClr val="accent1">
                    <a:satMod val="150000"/>
                  </a:schemeClr>
                </a:solidFill>
              </a:rPr>
              <a:t>Chapter 4</a:t>
            </a:r>
            <a:endParaRPr lang="en-US" sz="6600" dirty="0">
              <a:solidFill>
                <a:schemeClr val="accent1">
                  <a:satMod val="150000"/>
                </a:schemeClr>
              </a:solidFill>
            </a:endParaRPr>
          </a:p>
        </p:txBody>
      </p:sp>
      <p:sp>
        <p:nvSpPr>
          <p:cNvPr id="1126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4800" dirty="0" smtClean="0"/>
              <a:t>How does Graff isolate Ender from the moment he steps on the Launch? </a:t>
            </a:r>
          </a:p>
          <a:p>
            <a:endParaRPr lang="en-US" sz="1050" dirty="0" smtClean="0"/>
          </a:p>
          <a:p>
            <a:r>
              <a:rPr lang="en-US" sz="4800" dirty="0" smtClean="0"/>
              <a:t>What pattern do you see emerging?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12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sz="6600" dirty="0" smtClean="0">
                <a:solidFill>
                  <a:schemeClr val="accent1">
                    <a:satMod val="150000"/>
                  </a:schemeClr>
                </a:solidFill>
              </a:rPr>
              <a:t>Chapter 4</a:t>
            </a:r>
            <a:endParaRPr lang="en-US" sz="6600" dirty="0">
              <a:solidFill>
                <a:schemeClr val="accent1">
                  <a:satMod val="150000"/>
                </a:schemeClr>
              </a:solidFill>
            </a:endParaRPr>
          </a:p>
        </p:txBody>
      </p:sp>
      <p:sp>
        <p:nvSpPr>
          <p:cNvPr id="1126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sz="4400" dirty="0" smtClean="0"/>
              <a:t>Find the allusion(s) on page 34.</a:t>
            </a:r>
          </a:p>
          <a:p>
            <a:pPr>
              <a:buNone/>
            </a:pPr>
            <a:endParaRPr lang="en-US" sz="2800" dirty="0" smtClean="0"/>
          </a:p>
          <a:p>
            <a:pPr>
              <a:buNone/>
            </a:pPr>
            <a:r>
              <a:rPr lang="en-US" sz="4000" dirty="0" smtClean="0"/>
              <a:t>“We need a Napoleon. An Alexander. Except Napoleon lost in the end, and Alexander flamed out and died young. We need a Julius Caesar.”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12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sz="6600" dirty="0" smtClean="0">
                <a:solidFill>
                  <a:schemeClr val="accent1">
                    <a:satMod val="150000"/>
                  </a:schemeClr>
                </a:solidFill>
              </a:rPr>
              <a:t>Chapter 4</a:t>
            </a:r>
            <a:endParaRPr lang="en-US" sz="6600" dirty="0">
              <a:solidFill>
                <a:schemeClr val="accent1">
                  <a:satMod val="150000"/>
                </a:schemeClr>
              </a:solidFill>
            </a:endParaRPr>
          </a:p>
        </p:txBody>
      </p:sp>
      <p:sp>
        <p:nvSpPr>
          <p:cNvPr id="1126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sz="4400" dirty="0" smtClean="0"/>
              <a:t>“Human beings are free, except when humanity needs them…We might both do despicable things, Ender, but if humankind survives, then we were good tools “ </a:t>
            </a:r>
            <a:r>
              <a:rPr lang="en-US" dirty="0" smtClean="0"/>
              <a:t>(Card, p. 35).</a:t>
            </a:r>
            <a:endParaRPr lang="en-US" sz="44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odule">
  <a:themeElements>
    <a:clrScheme name="Module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Module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Modul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300000"/>
              </a:schemeClr>
            </a:gs>
            <a:gs pos="12000">
              <a:schemeClr val="phClr">
                <a:tint val="48000"/>
                <a:satMod val="300000"/>
              </a:schemeClr>
            </a:gs>
            <a:gs pos="20000">
              <a:schemeClr val="phClr">
                <a:tint val="49000"/>
                <a:satMod val="30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10000" t="-25000" r="10000" b="125000"/>
          </a:path>
        </a:gradFill>
        <a:blipFill>
          <a:blip xmlns:r="http://schemas.openxmlformats.org/officeDocument/2006/relationships" r:embed="rId1">
            <a:duotone>
              <a:schemeClr val="phClr">
                <a:shade val="75000"/>
                <a:satMod val="105000"/>
              </a:schemeClr>
              <a:schemeClr val="phClr">
                <a:tint val="95000"/>
                <a:satMod val="105000"/>
              </a:schemeClr>
            </a:duotone>
          </a:blip>
          <a:tile tx="0" ty="0" sx="38000" sy="38000" flip="none" algn="tl"/>
        </a:blip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Module">
    <a:dk1>
      <a:sysClr val="windowText" lastClr="000000"/>
    </a:dk1>
    <a:lt1>
      <a:sysClr val="window" lastClr="FFFFFF"/>
    </a:lt1>
    <a:dk2>
      <a:srgbClr val="5A6378"/>
    </a:dk2>
    <a:lt2>
      <a:srgbClr val="D4D4D6"/>
    </a:lt2>
    <a:accent1>
      <a:srgbClr val="F0AD00"/>
    </a:accent1>
    <a:accent2>
      <a:srgbClr val="60B5CC"/>
    </a:accent2>
    <a:accent3>
      <a:srgbClr val="E66C7D"/>
    </a:accent3>
    <a:accent4>
      <a:srgbClr val="6BB76D"/>
    </a:accent4>
    <a:accent5>
      <a:srgbClr val="E88651"/>
    </a:accent5>
    <a:accent6>
      <a:srgbClr val="C64847"/>
    </a:accent6>
    <a:hlink>
      <a:srgbClr val="168BBA"/>
    </a:hlink>
    <a:folHlink>
      <a:srgbClr val="680000"/>
    </a:folHlink>
  </a:clrScheme>
</a:themeOverride>
</file>

<file path=ppt/theme/themeOverride2.xml><?xml version="1.0" encoding="utf-8"?>
<a:themeOverride xmlns:a="http://schemas.openxmlformats.org/drawingml/2006/main">
  <a:clrScheme name="Module">
    <a:dk1>
      <a:sysClr val="windowText" lastClr="000000"/>
    </a:dk1>
    <a:lt1>
      <a:sysClr val="window" lastClr="FFFFFF"/>
    </a:lt1>
    <a:dk2>
      <a:srgbClr val="5A6378"/>
    </a:dk2>
    <a:lt2>
      <a:srgbClr val="D4D4D6"/>
    </a:lt2>
    <a:accent1>
      <a:srgbClr val="F0AD00"/>
    </a:accent1>
    <a:accent2>
      <a:srgbClr val="60B5CC"/>
    </a:accent2>
    <a:accent3>
      <a:srgbClr val="E66C7D"/>
    </a:accent3>
    <a:accent4>
      <a:srgbClr val="6BB76D"/>
    </a:accent4>
    <a:accent5>
      <a:srgbClr val="E88651"/>
    </a:accent5>
    <a:accent6>
      <a:srgbClr val="C64847"/>
    </a:accent6>
    <a:hlink>
      <a:srgbClr val="168BBA"/>
    </a:hlink>
    <a:folHlink>
      <a:srgbClr val="68000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Module</Template>
  <TotalTime>548</TotalTime>
  <Words>518</Words>
  <Application>Microsoft Office PowerPoint</Application>
  <PresentationFormat>On-screen Show (4:3)</PresentationFormat>
  <Paragraphs>77</Paragraphs>
  <Slides>21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2" baseType="lpstr">
      <vt:lpstr>Module</vt:lpstr>
      <vt:lpstr>Ender’s Game</vt:lpstr>
      <vt:lpstr>Slide 2</vt:lpstr>
      <vt:lpstr>Chapter 4</vt:lpstr>
      <vt:lpstr>Chapter 4</vt:lpstr>
      <vt:lpstr>Chapter 4</vt:lpstr>
      <vt:lpstr>Chapter 4</vt:lpstr>
      <vt:lpstr>Chapter 4</vt:lpstr>
      <vt:lpstr>Chapter 4</vt:lpstr>
      <vt:lpstr>Chapter 4</vt:lpstr>
      <vt:lpstr>Chapter 5</vt:lpstr>
      <vt:lpstr>Chapter 5</vt:lpstr>
      <vt:lpstr>Chapter 5</vt:lpstr>
      <vt:lpstr>Chapter 5</vt:lpstr>
      <vt:lpstr>Chapter 5</vt:lpstr>
      <vt:lpstr>Chapter 5</vt:lpstr>
      <vt:lpstr>Chapter 6</vt:lpstr>
      <vt:lpstr>Chapter 6</vt:lpstr>
      <vt:lpstr>Chapter 6</vt:lpstr>
      <vt:lpstr>Chapter 6</vt:lpstr>
      <vt:lpstr>Chapter 6</vt:lpstr>
      <vt:lpstr>Thank-You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Ender’s Game</dc:title>
  <dc:creator>Wilson</dc:creator>
  <cp:lastModifiedBy>LMAC</cp:lastModifiedBy>
  <cp:revision>11</cp:revision>
  <dcterms:created xsi:type="dcterms:W3CDTF">2010-04-09T00:00:26Z</dcterms:created>
  <dcterms:modified xsi:type="dcterms:W3CDTF">2012-05-03T17:14:37Z</dcterms:modified>
</cp:coreProperties>
</file>